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5" r:id="rId5"/>
    <p:sldId id="273" r:id="rId6"/>
    <p:sldId id="274" r:id="rId7"/>
    <p:sldId id="272" r:id="rId8"/>
    <p:sldId id="271" r:id="rId9"/>
    <p:sldId id="267" r:id="rId10"/>
    <p:sldId id="270" r:id="rId11"/>
    <p:sldId id="269" r:id="rId12"/>
    <p:sldId id="268" r:id="rId13"/>
    <p:sldId id="266" r:id="rId14"/>
    <p:sldId id="260" r:id="rId15"/>
    <p:sldId id="261" r:id="rId16"/>
    <p:sldId id="265" r:id="rId17"/>
    <p:sldId id="264" r:id="rId18"/>
    <p:sldId id="263" r:id="rId19"/>
    <p:sldId id="262" r:id="rId20"/>
    <p:sldId id="25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623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Cardiorespiratory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Block Staff: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(block leader)              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37334" y="1275649"/>
            <a:ext cx="726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title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and chest wall disease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9/2/2022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ohammed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382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Bader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Mustafa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Zainab Almnaseer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Farqad Alhamdani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Ban M. Saleh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Amani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Assad Hassan 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Qassim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Safa Asaad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Ghazi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Muzahim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91313"/>
            <a:ext cx="7907493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254474"/>
            <a:ext cx="85324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Pleural </a:t>
            </a:r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effusion:</a:t>
            </a:r>
            <a:endParaRPr lang="en-GB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accumulation of serous fluid within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pleural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termed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effusion.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frank pus 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termed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empyema,that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blood is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haemothorax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that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chyle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chylothorax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pleural fluid accumulates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either increased hydrostatic pressure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osmotic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(‘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transudative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effusion, as seen in cardiac,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failure), or from increased microvascular pressure due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disease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pleura or injury in the adjacent lung (‘exudative’ effusion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124744"/>
            <a:ext cx="84115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assessment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and signs??</a:t>
            </a:r>
          </a:p>
        </p:txBody>
      </p:sp>
    </p:spTree>
    <p:extLst>
      <p:ext uri="{BB962C8B-B14F-4D97-AF65-F5344CB8AC3E}">
        <p14:creationId xmlns:p14="http://schemas.microsoft.com/office/powerpoint/2010/main" val="2527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69269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Investigations:</a:t>
            </a:r>
          </a:p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investigations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appearance of pleural fluid on the erect PA chest film is of a curved shadow at the lung base, blunting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phrenic angle and ascending towards the axilla.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200 mL of fluid is required in order for it to be detectable on a PA chest X-ray.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scarring or adhesions in the pleural space can cause localised effusions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fluid localised below the lower lobe (‘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subpulmonary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effusion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 simulates an elevated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hemidiaphragm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Pleural fluid localised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an oblique fissure may produce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rounded opacity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may be mistaken for a tumour.</a:t>
            </a:r>
          </a:p>
        </p:txBody>
      </p:sp>
    </p:spTree>
    <p:extLst>
      <p:ext uri="{BB962C8B-B14F-4D97-AF65-F5344CB8AC3E}">
        <p14:creationId xmlns:p14="http://schemas.microsoft.com/office/powerpoint/2010/main" val="3762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196753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is more accurate than plain chest X-ray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determining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fluid.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hypoechoic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a transudate and the presence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moving, floating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 suggests an exudate.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septation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likely indicates an evolving empyema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resolving 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haemothorax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scanning is indicated where malignant disease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suspected.</a:t>
            </a:r>
          </a:p>
        </p:txBody>
      </p:sp>
    </p:spTree>
    <p:extLst>
      <p:ext uri="{BB962C8B-B14F-4D97-AF65-F5344CB8AC3E}">
        <p14:creationId xmlns:p14="http://schemas.microsoft.com/office/powerpoint/2010/main" val="3191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076950" cy="51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166843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Pleural aspiration and biopsy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conditions (e.g. left ventricular failure), it should not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necessary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sample fluid unless atypical features 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treatment should be administered and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effusion re-evaluated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other circumstances, however,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sampling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required. Simple aspiration provides information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colour and texture of fluid and these alone may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suggest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empyema 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chylothorax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presence of blood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consistent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pulmonary infarction or malignancy but may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traumatic tap. </a:t>
            </a:r>
          </a:p>
        </p:txBody>
      </p:sp>
    </p:spTree>
    <p:extLst>
      <p:ext uri="{BB962C8B-B14F-4D97-AF65-F5344CB8AC3E}">
        <p14:creationId xmlns:p14="http://schemas.microsoft.com/office/powerpoint/2010/main" val="3792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83671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analysis allows classification into ) and Gram stain may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 Para pneumonic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effusion.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 cell type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useful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cytological examination is essential.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low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suggests infection but may also be seen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rheumatoid arthritis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ruptured oesophagus or advanced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malignancy.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Ultrasound- or CT-guided pleural biopsy provides tissue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pathological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microbiological analysis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necessary, video-assisted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thoracoscopy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allows visualisation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pleura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guidance of a biopsy.</a:t>
            </a:r>
          </a:p>
        </p:txBody>
      </p:sp>
    </p:spTree>
    <p:extLst>
      <p:ext uri="{BB962C8B-B14F-4D97-AF65-F5344CB8AC3E}">
        <p14:creationId xmlns:p14="http://schemas.microsoft.com/office/powerpoint/2010/main" val="1010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5267"/>
          <a:stretch/>
        </p:blipFill>
        <p:spPr>
          <a:xfrm>
            <a:off x="827584" y="1988840"/>
            <a:ext cx="7044928" cy="2287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8072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criteria for pleural effusion: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836712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aspiration may be required to palliate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breathlessness but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more than 1.5 L at a time is associated with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re-expansion pulmonary oedema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effusion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never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drained to dryness before establishing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diagnosis, 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biopsy may be precluded until further fluid accumulates.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the underlying cause – e.g. heart failure,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pneumonia, pulmonary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embolism 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subphrenic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abscess – will often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followed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resolution of the effusion. The management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pleural effusion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pneumonia, tuberculosis and malignancy 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dealt with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below.</a:t>
            </a:r>
          </a:p>
        </p:txBody>
      </p:sp>
    </p:spTree>
    <p:extLst>
      <p:ext uri="{BB962C8B-B14F-4D97-AF65-F5344CB8AC3E}">
        <p14:creationId xmlns:p14="http://schemas.microsoft.com/office/powerpoint/2010/main" val="3633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Pneumothorax: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presence of air in the pleural space,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occur spontaneously, or result from iatrogenic injury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trauma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lung or chest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spontaneous pneumothorax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patients with no history of lung disease.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Smoking, tall stature and the presence of apical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pleural blebs are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 affects patients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pre-existing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disease and is associated with higher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rates.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646565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Empyema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collection of pus in the pleural space, which may be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serous fluid or so thick that it is impossible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aspirate, even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a wide-bore needle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Microscopically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 leucocytes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present in large numbers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empyema may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pleural space or only part of it (‘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encysted’ empyema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is usually unilateral.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always secondary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infection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neighbouring structure, usually the lung,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bacterial pneumonias and tuberculosis.</a:t>
            </a:r>
          </a:p>
        </p:txBody>
      </p:sp>
    </p:spTree>
    <p:extLst>
      <p:ext uri="{BB962C8B-B14F-4D97-AF65-F5344CB8AC3E}">
        <p14:creationId xmlns:p14="http://schemas.microsoft.com/office/powerpoint/2010/main" val="1575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646565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assessment: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empyema should be suspected in patients with pulmonary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if there is severe pleuritic chest pain or persisting or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pyrexia, despite appropriate antibiotic treatment.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cases, the primary infection may be so mild that it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passes unrecognised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first definite clinical features are due to the empyema itself. Once an empyema has developed,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features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prominent</a:t>
            </a:r>
          </a:p>
        </p:txBody>
      </p:sp>
    </p:spTree>
    <p:extLst>
      <p:ext uri="{BB962C8B-B14F-4D97-AF65-F5344CB8AC3E}">
        <p14:creationId xmlns:p14="http://schemas.microsoft.com/office/powerpoint/2010/main" val="8302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62100"/>
            <a:ext cx="803113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836713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X-ray appearances may be indistinguishable from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effusion, although pleural adhesions may confine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empyema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a ‘D’-shaped shadow against the inside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wall).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is present as well as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 (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pyopneumothorax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horizontal ‘fluid level’ marks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air/liquid interface.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position of the fluid,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extent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thickening and whether fluid is in a single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multiloculated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containing fibrin and debris</a:t>
            </a:r>
          </a:p>
        </p:txBody>
      </p:sp>
    </p:spTree>
    <p:extLst>
      <p:ext uri="{BB962C8B-B14F-4D97-AF65-F5344CB8AC3E}">
        <p14:creationId xmlns:p14="http://schemas.microsoft.com/office/powerpoint/2010/main" val="39112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90872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or CT is used to identify the optimal site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aspiration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best performed using a wide-bore needle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fluid is thick and turbid pus, empyema is confirmed.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features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suggesting empyema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of less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3.3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(60 mg/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lactate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dehydrogenase (LDH)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IU/L.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of less than 7.0 (H+ &gt; 100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tuberculous and non-tuberculous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can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difficult and may require pleural biopsy, histology,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and/or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NAAT.</a:t>
            </a:r>
          </a:p>
        </p:txBody>
      </p:sp>
    </p:spTree>
    <p:extLst>
      <p:ext uri="{BB962C8B-B14F-4D97-AF65-F5344CB8AC3E}">
        <p14:creationId xmlns:p14="http://schemas.microsoft.com/office/powerpoint/2010/main" val="4909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836712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empyema will heal only if infection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eradicated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empyema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obliterated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allowing apposition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visceral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pleural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aspirate reveals turbid fluid or frank pus,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loculations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seen on ultrasound, the tube should be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(−5 to −10 cmH2O) and flushed regularly with 20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 normal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causing the empyema can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identified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appropriate antibiotic should be given for 2–4 weeks.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antibiotic treatment (e.g. intravenous co-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amoxiclav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cefuroxime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metronidazole) should be used if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 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Intrapleural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fibrinolytic therapy is of no benefit.</a:t>
            </a:r>
          </a:p>
        </p:txBody>
      </p:sp>
    </p:spTree>
    <p:extLst>
      <p:ext uri="{BB962C8B-B14F-4D97-AF65-F5344CB8AC3E}">
        <p14:creationId xmlns:p14="http://schemas.microsoft.com/office/powerpoint/2010/main" val="16396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664593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the diaphragm</a:t>
            </a:r>
          </a:p>
          <a:p>
            <a:pPr algn="just"/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Congenital disorders</a:t>
            </a:r>
          </a:p>
          <a:p>
            <a:pPr algn="just"/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Diaphragmatic hernias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defects of the diaphragm can allow herniation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abdominal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viscera. Posteriorly situated hernias through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foramen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Bochdalek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more common than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hernias through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foramen of Morgagni.</a:t>
            </a:r>
          </a:p>
          <a:p>
            <a:pPr algn="just"/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Eventration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diaphragm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elevation or bulging of one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hemidiaphragm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often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left, results from total or partial absence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development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septum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transversum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Most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eventrations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asymptomatic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detected by chance on X-ray in adult life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severe respiratory distress can be caused in infancy if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diaphragmatic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defect is extensive.</a:t>
            </a:r>
          </a:p>
        </p:txBody>
      </p:sp>
    </p:spTree>
    <p:extLst>
      <p:ext uri="{BB962C8B-B14F-4D97-AF65-F5344CB8AC3E}">
        <p14:creationId xmlns:p14="http://schemas.microsoft.com/office/powerpoint/2010/main" val="2401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83671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disorders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of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hemidiaphragm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result from paralysis or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structural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phrenic nerve may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damaged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lung cancer, disease of cervical vertebrae,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tumours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cervical cord, shingles, trauma (including road traffic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birth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injuries), surgery, and stretching of the nerve by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mediastinal masses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aortic aneurysms.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diaphragmatic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occasionally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otherwise fit patients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hemidiaphragm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loss of around 20%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 capacity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may not be noticed by otherwise healthy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diaphragmatic weakness occurs in peripheral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neuropathies of any type, including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Guillain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28968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99" y="906966"/>
            <a:ext cx="85440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Deformities of the chest wall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Thoracic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kyphoscoliosis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of alignment of the dorsal spine and their consequent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thoracic shape may be caused by: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congenital abnormality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vertebral disease, including tuberculosis, osteoporosis and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ankylosing spondylitis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trauma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neuromuscular disease, such as poliomyelitis.</a:t>
            </a:r>
          </a:p>
        </p:txBody>
      </p:sp>
    </p:spTree>
    <p:extLst>
      <p:ext uri="{BB962C8B-B14F-4D97-AF65-F5344CB8AC3E}">
        <p14:creationId xmlns:p14="http://schemas.microsoft.com/office/powerpoint/2010/main" val="15736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185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Pectus </a:t>
            </a:r>
            <a:r>
              <a:rPr lang="en-GB" dirty="0" err="1"/>
              <a:t>excavatum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40152" y="1070507"/>
            <a:ext cx="1806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Pectus </a:t>
            </a:r>
            <a:r>
              <a:rPr lang="en-GB" dirty="0" err="1"/>
              <a:t>carinatum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027214" cy="3858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266"/>
            <a:ext cx="3268945" cy="39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484784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communication between the airway and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pleural space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seals off as the lung deflates and does not re-open, the pneumothorax is referred to as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‘closed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pleural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remains negative, spontaneous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reabsorption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and re-expansion of the lung occur over a few days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weeks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infection is uncommon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contrasts with an ‘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open’ pneumothorax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the communication fails to seal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continues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pass freely between the bronchial tree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pleural Space (Broncho pleural fistula).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1000125"/>
            <a:ext cx="64674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3808" y="2636912"/>
            <a:ext cx="32462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</a:t>
            </a:r>
          </a:p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88984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Occasionally, the communication between the airway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space acts as a one-way valve, allowing air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enter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pleural space during inspiration but not to escape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expiration.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tension pneumothorax.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amounts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trapped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accumulate progressively in the pleural space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intrapleural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rises to well above atmospheric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levels. This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mediastinal displacement towards the opposite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side, with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of the opposite normal lung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venous return, causing cardiovascular compromise</a:t>
            </a:r>
          </a:p>
        </p:txBody>
      </p:sp>
    </p:spTree>
    <p:extLst>
      <p:ext uri="{BB962C8B-B14F-4D97-AF65-F5344CB8AC3E}">
        <p14:creationId xmlns:p14="http://schemas.microsoft.com/office/powerpoint/2010/main" val="399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895475"/>
            <a:ext cx="9124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84969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  <a:endParaRPr lang="en-GB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symptoms are sudden-onset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unilateral pleuritic chest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or breathlessness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individuals with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lung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disease, breathlessness can be severe and may not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 spontaneously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 small pneumothorax,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normal.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pneumothorax (&gt; 15%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hemi thorax)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decreased or absent breath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absent breath sounds and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percussion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is diagnostic of pneumothorax.</a:t>
            </a:r>
          </a:p>
        </p:txBody>
      </p:sp>
    </p:spTree>
    <p:extLst>
      <p:ext uri="{BB962C8B-B14F-4D97-AF65-F5344CB8AC3E}">
        <p14:creationId xmlns:p14="http://schemas.microsoft.com/office/powerpoint/2010/main" val="1380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268760"/>
            <a:ext cx="8352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contrast, in tension pneumothorax there 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rapidly progressive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breathlessness associated with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marked tachycardia, hypotension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cyanosis and tracheal displacement away from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side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silent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 thorax.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tension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 may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without mediastinal shift, if malignant disease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scarring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splinted the mediastinum.</a:t>
            </a:r>
          </a:p>
        </p:txBody>
      </p:sp>
    </p:spTree>
    <p:extLst>
      <p:ext uri="{BB962C8B-B14F-4D97-AF65-F5344CB8AC3E}">
        <p14:creationId xmlns:p14="http://schemas.microsoft.com/office/powerpoint/2010/main" val="1828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908720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Investigations:</a:t>
            </a:r>
          </a:p>
          <a:p>
            <a:pPr algn="just"/>
            <a:endParaRPr lang="en-GB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chest X-ray shows the sharply defined edge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deflated lung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complete translucency (no lung markings) between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in difficult cases to avoid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misdirected attempts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aspiration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also show the extent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mediastinal displacement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reveal any pleural fluid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pulmonary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</a:p>
        </p:txBody>
      </p:sp>
    </p:spTree>
    <p:extLst>
      <p:ext uri="{BB962C8B-B14F-4D97-AF65-F5344CB8AC3E}">
        <p14:creationId xmlns:p14="http://schemas.microsoft.com/office/powerpoint/2010/main" val="3978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524592" cy="3937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1" t="16203" r="10322" b="-2082"/>
          <a:stretch/>
        </p:blipFill>
        <p:spPr>
          <a:xfrm>
            <a:off x="4860032" y="1158348"/>
            <a:ext cx="3672408" cy="40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2309</Words>
  <Application>Microsoft Office PowerPoint</Application>
  <PresentationFormat>On-screen Show (4:3)</PresentationFormat>
  <Paragraphs>232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Berlin Sans FB Demi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Mohammed Adel</cp:lastModifiedBy>
  <cp:revision>49</cp:revision>
  <dcterms:created xsi:type="dcterms:W3CDTF">2021-02-24T17:08:28Z</dcterms:created>
  <dcterms:modified xsi:type="dcterms:W3CDTF">2022-02-08T20:29:01Z</dcterms:modified>
</cp:coreProperties>
</file>